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5" r:id="rId2"/>
    <p:sldMasterId id="2147483677" r:id="rId3"/>
    <p:sldMasterId id="2147483679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1" r:id="rId6"/>
    <p:sldId id="303" r:id="rId7"/>
    <p:sldId id="296" r:id="rId8"/>
    <p:sldId id="290" r:id="rId9"/>
    <p:sldId id="286" r:id="rId10"/>
    <p:sldId id="289" r:id="rId11"/>
    <p:sldId id="295" r:id="rId12"/>
    <p:sldId id="299" r:id="rId13"/>
    <p:sldId id="302" r:id="rId14"/>
    <p:sldId id="279" r:id="rId15"/>
    <p:sldId id="300" r:id="rId16"/>
  </p:sldIdLst>
  <p:sldSz cx="9144000" cy="6858000" type="screen4x3"/>
  <p:notesSz cx="6888163" cy="100218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4909" autoAdjust="0"/>
  </p:normalViewPr>
  <p:slideViewPr>
    <p:cSldViewPr>
      <p:cViewPr>
        <p:scale>
          <a:sx n="59" d="100"/>
          <a:sy n="59" d="100"/>
        </p:scale>
        <p:origin x="-147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D28BFCAE-D832-471B-A2D7-8389B0F60D35}" type="datetimeFigureOut">
              <a:rPr lang="nl-NL" smtClean="0"/>
              <a:t>14-5-2014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3F20B697-64DA-4A22-AD26-5BC27D540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77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60397"/>
            <a:ext cx="5510530" cy="45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23835D4-3829-4315-A20C-8C39E7FD30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83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835D4-3829-4315-A20C-8C39E7FD30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835D4-3829-4315-A20C-8C39E7FD30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Maatschappelijke stage draagt</a:t>
            </a:r>
            <a:r>
              <a:rPr lang="nl-NL" baseline="0" dirty="0" smtClean="0"/>
              <a:t> bij aan het onderwijs en de samenleving waar bij het gaat om het individu als om de samenwerking tussen personen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835D4-3829-4315-A20C-8C39E7FD30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99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835D4-3829-4315-A20C-8C39E7FD30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5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835D4-3829-4315-A20C-8C39E7FD30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9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835D4-3829-4315-A20C-8C39E7FD30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5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9388" y="-200025"/>
            <a:ext cx="6208712" cy="1458913"/>
          </a:xfrm>
          <a:prstGeom prst="roundRect">
            <a:avLst>
              <a:gd name="adj" fmla="val 9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>
              <a:defRPr/>
            </a:pPr>
            <a:fld id="{2B15438A-BFD6-43AE-AACB-DF47E998D744}" type="datetimeFigureOut">
              <a:rPr lang="en-US" sz="900" b="0">
                <a:solidFill>
                  <a:schemeClr val="tx2"/>
                </a:solidFill>
              </a:rPr>
              <a:pPr algn="r">
                <a:defRPr/>
              </a:pPr>
              <a:t>5/14/2014</a:t>
            </a:fld>
            <a:endParaRPr lang="en-US" sz="900" b="0">
              <a:solidFill>
                <a:schemeClr val="tx2"/>
              </a:solidFill>
            </a:endParaRPr>
          </a:p>
        </p:txBody>
      </p:sp>
      <p:pic>
        <p:nvPicPr>
          <p:cNvPr id="7" name="Picture 9" descr="Movisie-logo-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67488" y="304800"/>
            <a:ext cx="17557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6050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en-US" noProof="0" smtClean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82625"/>
            <a:ext cx="5668963" cy="406400"/>
          </a:xfr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en-US" noProof="0" smtClean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BADB-33C4-431E-9239-FB6F574E2E95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7E27-9DC6-470C-840A-F035E44CF291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7D92C-F0EC-4399-A222-CC4FAAB1261F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F2181-9B17-4028-A38D-D24EA8B63B94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8BD0-0FE3-4E1D-8333-38651210B8C2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9750" y="1196975"/>
            <a:ext cx="8240713" cy="25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750" y="3873500"/>
            <a:ext cx="8240713" cy="25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B7274-29A3-4673-85BA-471CE8D49CDA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044E1-3F1F-44F3-AA47-CD245670FCA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70E12-3A67-4C90-AFDD-A9607F848A60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E783-6283-4653-B41C-018C2FB8A46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9750" y="1196975"/>
            <a:ext cx="4043363" cy="25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39750" y="3873500"/>
            <a:ext cx="4043363" cy="25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735513" y="1196975"/>
            <a:ext cx="4044950" cy="52006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7123A-48AE-43E9-BF81-A3F6FE3263BC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6551-9477-40C6-9790-D1CCF9FD9111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539750" y="1196975"/>
            <a:ext cx="8240713" cy="5200650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645D-301F-4133-97B4-F9CDFFAD3E90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8ADD-F6D9-4A24-9506-3AA9CBDC641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9388" y="-171450"/>
            <a:ext cx="6208712" cy="1458913"/>
          </a:xfrm>
          <a:prstGeom prst="roundRect">
            <a:avLst>
              <a:gd name="adj" fmla="val 925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>
              <a:defRPr/>
            </a:pPr>
            <a:fld id="{CF33B7BF-277E-4613-A689-8B90BAAD8A44}" type="datetimeFigureOut">
              <a:rPr lang="en-US" sz="900" b="0">
                <a:solidFill>
                  <a:schemeClr val="tx2"/>
                </a:solidFill>
              </a:rPr>
              <a:pPr algn="r">
                <a:defRPr/>
              </a:pPr>
              <a:t>5/14/2014</a:t>
            </a:fld>
            <a:endParaRPr lang="en-US" sz="900" b="0">
              <a:solidFill>
                <a:schemeClr val="tx2"/>
              </a:solidFill>
            </a:endParaRPr>
          </a:p>
        </p:txBody>
      </p:sp>
      <p:pic>
        <p:nvPicPr>
          <p:cNvPr id="7" name="Picture 9" descr="Movisie-logo-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67488" y="304800"/>
            <a:ext cx="17557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6050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82625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60C6-CDEA-4755-BC4C-A300A132D03C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847C8-C9AE-4A42-A89E-57A07B846B54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273A-6191-486E-B695-2D9EA246501F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83391-53E7-4A9C-AD53-4995BFDF7E4F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D845-7436-4964-BDB9-27ECCE4B3D9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88EB-2335-4499-9A1E-72B6BF256E03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37DA-C812-48A8-B5A6-BC5630EB6E22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B8961-B27A-491B-BAC2-A85A18E80358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5C18-738B-4E12-A1CB-52AB03229493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A7FE3-F1B2-4167-A720-25F54D405ABE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98580-43D5-4855-B8F2-960C03C256C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706E5-F9DC-41F5-A01E-B4E448DEEF8E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C908-8B7E-434F-8C12-1DF9F8AC23C9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F1008-C9AC-4C2F-B662-EE9F867C7658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9E444-F2C0-4F54-AAC0-7DBB92C80E83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210B9-DB13-4536-A7B9-AC1D768AF056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0E89D-B143-4F22-AD7D-61D09BE8011F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DF655-21BF-414C-AE7B-16F7E3976F0D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7CB8F-4124-41D5-AD9B-852D2FF1576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6FBBB-9BC8-435C-9BC7-46CFF6671C91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D96F0-3C08-4452-AAAE-56E3E7AF9A1E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EFD40-0D95-4AD0-A5F6-BA5070FD14D6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D27E-E770-4CE8-973F-66D0768D693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9388" y="-200025"/>
            <a:ext cx="3203575" cy="1458913"/>
          </a:xfrm>
          <a:prstGeom prst="roundRect">
            <a:avLst>
              <a:gd name="adj" fmla="val 9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>
              <a:defRPr/>
            </a:pPr>
            <a:fld id="{C6F2457C-D570-43A6-A73A-9D27DD681B13}" type="datetimeFigureOut">
              <a:rPr lang="en-US" sz="900" b="0">
                <a:solidFill>
                  <a:schemeClr val="tx2"/>
                </a:solidFill>
              </a:rPr>
              <a:pPr algn="r">
                <a:defRPr/>
              </a:pPr>
              <a:t>5/14/2014</a:t>
            </a:fld>
            <a:endParaRPr lang="en-US" sz="900" b="0">
              <a:solidFill>
                <a:schemeClr val="tx2"/>
              </a:solidFill>
            </a:endParaRPr>
          </a:p>
        </p:txBody>
      </p:sp>
      <p:pic>
        <p:nvPicPr>
          <p:cNvPr id="7" name="Picture 11" descr="Movisie-logo-rgb-kleingebrui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75"/>
            <a:ext cx="7016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3417888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922713"/>
            <a:ext cx="5668963" cy="406400"/>
          </a:xfr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C28F9-7417-4D51-9942-F1ADDC61A835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0669-B200-4013-AE93-4BA772D61CEC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14CC-3668-4F2E-AFC4-E579136C34E5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D3AC-EF47-4A1D-8291-499EE101418C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0C2F7-2798-424F-8503-D2FA94F31009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189FE-E745-4AE2-AA68-4E0E842ADA12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D211E-6B8B-4B2C-A5B9-F7DB3A7804C8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88297-2B5A-481A-97E3-FC3D972CB60E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9864F-C408-455F-8F08-34DAEE351454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D0015-173E-41F4-99E7-C27DDE403FF6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9669-FB99-4914-AFBF-2976C52281CE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E519-36C7-4BB6-B3D6-290CD119798B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C54C3-3AFA-46C7-B05D-D4BC711C3701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FB956-A393-409C-885F-1EFE105CFCA4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B7D18-2E08-4278-AA2E-BCDB171F5104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4E76D-2224-49B1-B037-B88F3B584038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DA091-BF40-4B23-952B-82825DF27536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44CA-315C-41D7-9396-704950D5A8F7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EF61-3AE3-4C76-BD8E-3F9A6057FB83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722F8-4FE0-4F99-BC4B-64A6EE379B71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7FE4-2B8B-419C-A24D-60A8A0972656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01776-4030-4EAC-963E-D8118370B6AC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5E5AB-1C60-4C35-9195-E8715B024B9B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9388" y="-171450"/>
            <a:ext cx="3203575" cy="1458913"/>
          </a:xfrm>
          <a:prstGeom prst="roundRect">
            <a:avLst>
              <a:gd name="adj" fmla="val 925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/>
          <a:p>
            <a:pPr algn="r">
              <a:defRPr/>
            </a:pPr>
            <a:fld id="{0C2D9092-567A-46F3-BA47-34DB8CDD812B}" type="datetimeFigureOut">
              <a:rPr lang="en-US" sz="900" b="0">
                <a:solidFill>
                  <a:schemeClr val="tx2"/>
                </a:solidFill>
              </a:rPr>
              <a:pPr algn="r">
                <a:defRPr/>
              </a:pPr>
              <a:t>5/14/2014</a:t>
            </a:fld>
            <a:endParaRPr lang="en-US" sz="900" b="0">
              <a:solidFill>
                <a:schemeClr val="tx2"/>
              </a:solidFill>
            </a:endParaRPr>
          </a:p>
        </p:txBody>
      </p:sp>
      <p:pic>
        <p:nvPicPr>
          <p:cNvPr id="7" name="Picture 11" descr="Movisie-logo-rgb-kleingebrui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142875"/>
            <a:ext cx="7016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3417888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922713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04D9-E924-480A-B7E7-04986EF09DC2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AEEAC-B145-48CC-9630-4DD79F794E67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39DA5-854B-4CB4-B122-A3AFE3D3C251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5E6E1-4132-45BA-9713-9287E8CBF071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F914-2E44-4D0F-A9D8-D7AF788BF19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C06A7-E72E-4982-965F-32B1FFC68107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42FC7-B2FB-456C-98CC-749637201633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F00A-C4EF-4743-A6F9-C681476F8633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4AD6-BB59-43C8-B845-59B7121FCF57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EE60-D293-48F9-95C0-C8D327C84DF2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77283-736A-4653-AD98-22BA3BEF3CAD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EA644-55B5-41D9-8C6A-983BE83923F5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0BF4-2E52-4EC0-BAAD-79E2C3496E0B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08718-CD3E-49DA-839E-BD35D2915581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0393-DEF9-43A5-8602-89BFD0A896A5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800D-6AA2-4B50-A42A-0031400643CF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755D-9733-48F7-B8A2-65C41AFB569C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B5A4-5F4D-4C7E-A4B5-F79D89D9EE42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E6A12-5590-4B76-8273-188BBDD98AD9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42335-D2C2-4CFB-BBA1-E8F4871C6AF8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99F6-E28C-458D-9023-590E458A63CB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86768-F7D0-48D2-9C61-9FFC271448EC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4BA1-F03D-4FDA-8445-0A970477FF21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075B-EAAD-4B48-B24D-52EB54550353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644DF-C5DF-41A3-903B-EB1466B47988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AA5F-77B8-43C7-8251-00CD7652AF09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87581-CA18-439B-8976-57F433A9CFBF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CBFF6-07F5-4624-A623-A05DDD82B709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9BF60-8D10-4579-AE13-B1C7CB89F1F6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84AC-2160-411A-9196-7EC2CC1E2FAA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19C6D-ED6E-4EE8-92D1-5113B54480B6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91AE-EC31-4319-A12A-73B8490A40DA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5DCB9-0310-4623-8079-316A603A5524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79388" y="-157163"/>
            <a:ext cx="7773987" cy="9810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B0D97C-0112-44A3-8C6D-10C4D2A5F3FE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pic>
        <p:nvPicPr>
          <p:cNvPr id="1031" name="Picture 7" descr="Movisie-logo-rgb-kleingebruik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8FFB3E-108E-4852-9C0C-53E9D8AE14B1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  <p:sldLayoutId id="2147483686" r:id="rId13"/>
    <p:sldLayoutId id="2147483685" r:id="rId14"/>
    <p:sldLayoutId id="214748368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79388" y="-171450"/>
            <a:ext cx="7773987" cy="9810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fld id="{234F42DD-0171-4FAA-8393-261605153446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pic>
        <p:nvPicPr>
          <p:cNvPr id="17415" name="Picture 7" descr="Movisie-logo-rgb-kleingebrui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pPr>
              <a:defRPr/>
            </a:pPr>
            <a:fld id="{7BC1DDB2-A33D-4723-8477-89AC7D8CE364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-157163"/>
            <a:ext cx="7773987" cy="9810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6A2999-0416-46F7-8085-4BCA73EB2F06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pic>
        <p:nvPicPr>
          <p:cNvPr id="29703" name="Picture 7" descr="Movisie-logo-rgb-kleingebrui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DF8F59-A6F6-49DD-B6B4-F18B0CE5B366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179388" y="-171450"/>
            <a:ext cx="7773987" cy="9810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fld id="{8B329491-39B5-4E78-95D4-ECC555566D55}" type="slidenum">
              <a:rPr lang="en-US"/>
              <a:pPr>
                <a:defRPr/>
              </a:pPr>
              <a:t>‹nr.›</a:t>
            </a:fld>
            <a:r>
              <a:rPr lang="en-US"/>
              <a:t> • @titel@</a:t>
            </a:r>
          </a:p>
        </p:txBody>
      </p:sp>
      <p:pic>
        <p:nvPicPr>
          <p:cNvPr id="41991" name="Picture 7" descr="Movisie-logo-rgb-kleingebrui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pPr>
              <a:defRPr/>
            </a:pPr>
            <a:fld id="{D547AC76-3F77-418E-8303-27D3EE4CD0B4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outube.com/watch?v=cIA6LyxLRnU" TargetMode="Externa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600" dirty="0" smtClean="0">
                <a:latin typeface="Calibri" pitchFamily="34" charset="0"/>
              </a:rPr>
              <a:t>De toekomst van de maatschappelijke stage</a:t>
            </a:r>
          </a:p>
        </p:txBody>
      </p:sp>
      <p:sp>
        <p:nvSpPr>
          <p:cNvPr id="3077" name="Freeform 7"/>
          <p:cNvSpPr>
            <a:spLocks/>
          </p:cNvSpPr>
          <p:nvPr/>
        </p:nvSpPr>
        <p:spPr bwMode="auto">
          <a:xfrm>
            <a:off x="179388" y="1412875"/>
            <a:ext cx="8789987" cy="4968875"/>
          </a:xfrm>
          <a:custGeom>
            <a:avLst/>
            <a:gdLst>
              <a:gd name="T0" fmla="*/ 1588 w 5537"/>
              <a:gd name="T1" fmla="*/ 0 h 3130"/>
              <a:gd name="T2" fmla="*/ 0 w 5537"/>
              <a:gd name="T3" fmla="*/ 4789488 h 3130"/>
              <a:gd name="T4" fmla="*/ 50800 w 5537"/>
              <a:gd name="T5" fmla="*/ 4916488 h 3130"/>
              <a:gd name="T6" fmla="*/ 180975 w 5537"/>
              <a:gd name="T7" fmla="*/ 4967288 h 3130"/>
              <a:gd name="T8" fmla="*/ 8786812 w 5537"/>
              <a:gd name="T9" fmla="*/ 4968875 h 3130"/>
              <a:gd name="T10" fmla="*/ 8786812 w 5537"/>
              <a:gd name="T11" fmla="*/ 0 h 3130"/>
              <a:gd name="T12" fmla="*/ 1588 w 5537"/>
              <a:gd name="T13" fmla="*/ 0 h 3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537"/>
              <a:gd name="T22" fmla="*/ 0 h 3130"/>
              <a:gd name="T23" fmla="*/ 5535 w 5537"/>
              <a:gd name="T24" fmla="*/ 3130 h 31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537" h="3130">
                <a:moveTo>
                  <a:pt x="37" y="19"/>
                </a:moveTo>
                <a:cubicBezTo>
                  <a:pt x="23" y="29"/>
                  <a:pt x="10" y="47"/>
                  <a:pt x="4" y="64"/>
                </a:cubicBezTo>
                <a:lnTo>
                  <a:pt x="0" y="120"/>
                </a:lnTo>
                <a:lnTo>
                  <a:pt x="0" y="2976"/>
                </a:lnTo>
                <a:lnTo>
                  <a:pt x="0" y="3036"/>
                </a:lnTo>
                <a:cubicBezTo>
                  <a:pt x="4" y="3056"/>
                  <a:pt x="9" y="3081"/>
                  <a:pt x="22" y="3096"/>
                </a:cubicBezTo>
                <a:cubicBezTo>
                  <a:pt x="35" y="3111"/>
                  <a:pt x="58" y="3123"/>
                  <a:pt x="79" y="3129"/>
                </a:cubicBezTo>
                <a:lnTo>
                  <a:pt x="147" y="3130"/>
                </a:lnTo>
                <a:lnTo>
                  <a:pt x="5537" y="3130"/>
                </a:lnTo>
                <a:lnTo>
                  <a:pt x="5536" y="172"/>
                </a:lnTo>
                <a:lnTo>
                  <a:pt x="5536" y="97"/>
                </a:lnTo>
                <a:cubicBezTo>
                  <a:pt x="5531" y="74"/>
                  <a:pt x="5523" y="49"/>
                  <a:pt x="5506" y="34"/>
                </a:cubicBezTo>
                <a:cubicBezTo>
                  <a:pt x="5489" y="19"/>
                  <a:pt x="5459" y="12"/>
                  <a:pt x="5431" y="7"/>
                </a:cubicBezTo>
                <a:lnTo>
                  <a:pt x="5337" y="6"/>
                </a:lnTo>
                <a:lnTo>
                  <a:pt x="156" y="0"/>
                </a:lnTo>
                <a:lnTo>
                  <a:pt x="88" y="1"/>
                </a:lnTo>
                <a:cubicBezTo>
                  <a:pt x="68" y="4"/>
                  <a:pt x="51" y="9"/>
                  <a:pt x="37" y="19"/>
                </a:cubicBezTo>
                <a:close/>
              </a:path>
            </a:pathLst>
          </a:custGeom>
          <a:blipFill dpi="0" rotWithShape="1">
            <a:blip r:embed="rId3"/>
            <a:srcRect/>
            <a:stretch>
              <a:fillRect b="-1790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nl-N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640"/>
            <a:ext cx="2664098" cy="936103"/>
          </a:xfrm>
        </p:spPr>
        <p:txBody>
          <a:bodyPr/>
          <a:lstStyle/>
          <a:p>
            <a:r>
              <a:rPr lang="nl-NL" sz="3200" dirty="0" smtClean="0">
                <a:latin typeface="Calibri" pitchFamily="34" charset="0"/>
              </a:rPr>
              <a:t>Jongeren</a:t>
            </a:r>
            <a:br>
              <a:rPr lang="nl-NL" sz="3200" dirty="0" smtClean="0">
                <a:latin typeface="Calibri" pitchFamily="34" charset="0"/>
              </a:rPr>
            </a:br>
            <a:r>
              <a:rPr lang="nl-NL" sz="3200" dirty="0">
                <a:latin typeface="Calibri" pitchFamily="34" charset="0"/>
              </a:rPr>
              <a:t>p</a:t>
            </a:r>
            <a:r>
              <a:rPr lang="nl-NL" sz="3200" dirty="0" smtClean="0">
                <a:latin typeface="Calibri" pitchFamily="34" charset="0"/>
              </a:rPr>
              <a:t>articipatie 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9144000" cy="5200650"/>
          </a:xfrm>
        </p:spPr>
        <p:txBody>
          <a:bodyPr/>
          <a:lstStyle/>
          <a:p>
            <a:endParaRPr lang="nl-NL" dirty="0" smtClean="0"/>
          </a:p>
          <a:p>
            <a:r>
              <a:rPr lang="nl-NL" sz="2800" dirty="0" smtClean="0"/>
              <a:t> </a:t>
            </a: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endParaRPr lang="nl-NL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31142"/>
            <a:ext cx="6290120" cy="487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9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16633"/>
            <a:ext cx="2880122" cy="456456"/>
          </a:xfrm>
        </p:spPr>
        <p:txBody>
          <a:bodyPr/>
          <a:lstStyle/>
          <a:p>
            <a:r>
              <a:rPr lang="nl-NL" sz="3600" dirty="0" smtClean="0">
                <a:latin typeface="Calibri" pitchFamily="34" charset="0"/>
              </a:rPr>
              <a:t>Eigen organisatie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nl-NL" sz="1600" dirty="0" smtClean="0"/>
          </a:p>
          <a:p>
            <a:pPr>
              <a:lnSpc>
                <a:spcPct val="80000"/>
              </a:lnSpc>
            </a:pPr>
            <a:r>
              <a:rPr lang="nl-NL" sz="2800" dirty="0" smtClean="0">
                <a:latin typeface="Calibri" pitchFamily="34" charset="0"/>
              </a:rPr>
              <a:t>Noteer in 1 of 2 termen:</a:t>
            </a:r>
          </a:p>
          <a:p>
            <a:pPr>
              <a:lnSpc>
                <a:spcPct val="80000"/>
              </a:lnSpc>
            </a:pPr>
            <a:endParaRPr lang="nl-NL" sz="280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Char char="-"/>
            </a:pPr>
            <a:r>
              <a:rPr lang="nl-NL" sz="2800" dirty="0" smtClean="0">
                <a:latin typeface="Calibri" pitchFamily="34" charset="0"/>
              </a:rPr>
              <a:t>De grootste opbrengst van de MaS volgens u </a:t>
            </a:r>
          </a:p>
          <a:p>
            <a:pPr>
              <a:lnSpc>
                <a:spcPct val="80000"/>
              </a:lnSpc>
            </a:pPr>
            <a:r>
              <a:rPr lang="nl-NL" sz="2800" dirty="0" smtClean="0">
                <a:latin typeface="Calibri" pitchFamily="34" charset="0"/>
              </a:rPr>
              <a:t>	&gt; </a:t>
            </a:r>
            <a:r>
              <a:rPr lang="nl-NL" sz="2800" dirty="0" smtClean="0">
                <a:solidFill>
                  <a:srgbClr val="DD6409"/>
                </a:solidFill>
                <a:latin typeface="Calibri" pitchFamily="34" charset="0"/>
              </a:rPr>
              <a:t>Oranje</a:t>
            </a:r>
          </a:p>
          <a:p>
            <a:pPr>
              <a:lnSpc>
                <a:spcPct val="80000"/>
              </a:lnSpc>
            </a:pPr>
            <a:endParaRPr lang="nl-NL" sz="2800" dirty="0" smtClean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Char char="-"/>
            </a:pPr>
            <a:r>
              <a:rPr lang="nl-NL" sz="2800" dirty="0" smtClean="0">
                <a:latin typeface="Calibri" pitchFamily="34" charset="0"/>
              </a:rPr>
              <a:t>De belangrijkste beer op de weg invoering van de  MaS </a:t>
            </a:r>
          </a:p>
          <a:p>
            <a:pPr>
              <a:lnSpc>
                <a:spcPct val="80000"/>
              </a:lnSpc>
            </a:pPr>
            <a:r>
              <a:rPr lang="nl-NL" sz="2800" dirty="0">
                <a:latin typeface="Calibri" pitchFamily="34" charset="0"/>
              </a:rPr>
              <a:t>	</a:t>
            </a:r>
            <a:r>
              <a:rPr lang="nl-NL" sz="2800" dirty="0" smtClean="0">
                <a:latin typeface="Calibri" pitchFamily="34" charset="0"/>
              </a:rPr>
              <a:t>&gt; </a:t>
            </a:r>
            <a:r>
              <a:rPr lang="nl-NL" sz="2800" dirty="0" smtClean="0">
                <a:solidFill>
                  <a:srgbClr val="00B050"/>
                </a:solidFill>
                <a:latin typeface="Calibri" pitchFamily="34" charset="0"/>
              </a:rPr>
              <a:t>Groen</a:t>
            </a:r>
          </a:p>
          <a:p>
            <a:pPr>
              <a:lnSpc>
                <a:spcPct val="80000"/>
              </a:lnSpc>
            </a:pPr>
            <a:endParaRPr lang="nl-NL" sz="2800" dirty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Char char="-"/>
            </a:pPr>
            <a:endParaRPr lang="nl-NL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nl-NL" sz="28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1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z="3200" dirty="0" smtClean="0">
                <a:latin typeface="Calibri" pitchFamily="34" charset="0"/>
              </a:rPr>
              <a:t>Discussie 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9144000" cy="5200650"/>
          </a:xfrm>
        </p:spPr>
        <p:txBody>
          <a:bodyPr/>
          <a:lstStyle/>
          <a:p>
            <a:endParaRPr lang="nl-NL" dirty="0" smtClean="0"/>
          </a:p>
          <a:p>
            <a:r>
              <a:rPr lang="nl-NL" sz="2800" smtClean="0"/>
              <a:t> </a:t>
            </a:r>
          </a:p>
          <a:p>
            <a:pPr marL="360000" indent="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nl-NL" sz="2800" dirty="0" smtClean="0"/>
              <a:t>Wat moet de maatschappelijke stage opleveren?</a:t>
            </a: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endParaRPr lang="nl-NL" sz="2800" dirty="0" smtClean="0"/>
          </a:p>
          <a:p>
            <a:pPr marL="360000" indent="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nl-NL" sz="2800" dirty="0" smtClean="0"/>
              <a:t>Welke randvoorwaarden zijn daarbij van belang? </a:t>
            </a:r>
          </a:p>
          <a:p>
            <a:pPr marL="360000" indent="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nl-NL" sz="2800" dirty="0"/>
          </a:p>
          <a:p>
            <a:pPr marL="360000" indent="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nl-NL" sz="2800" dirty="0" smtClean="0"/>
              <a:t>Welk </a:t>
            </a:r>
            <a:r>
              <a:rPr lang="nl-NL" sz="2800" dirty="0"/>
              <a:t>scenario past bij jou </a:t>
            </a:r>
            <a:r>
              <a:rPr lang="nl-NL" sz="2800" dirty="0" smtClean="0"/>
              <a:t>organisatie</a:t>
            </a:r>
            <a:r>
              <a:rPr lang="nl-NL" sz="2800" dirty="0"/>
              <a:t>?</a:t>
            </a:r>
            <a:endParaRPr lang="nl-NL" sz="2800" dirty="0">
              <a:solidFill>
                <a:srgbClr val="92D050"/>
              </a:solidFill>
            </a:endParaRP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35069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reeform 7" descr="Penguins"/>
          <p:cNvSpPr>
            <a:spLocks/>
          </p:cNvSpPr>
          <p:nvPr/>
        </p:nvSpPr>
        <p:spPr bwMode="auto">
          <a:xfrm>
            <a:off x="189188" y="1374869"/>
            <a:ext cx="8789987" cy="4968875"/>
          </a:xfrm>
          <a:custGeom>
            <a:avLst/>
            <a:gdLst>
              <a:gd name="T0" fmla="*/ 2147483647 w 5537"/>
              <a:gd name="T1" fmla="*/ 0 h 3130"/>
              <a:gd name="T2" fmla="*/ 0 w 5537"/>
              <a:gd name="T3" fmla="*/ 2147483647 h 3130"/>
              <a:gd name="T4" fmla="*/ 2147483647 w 5537"/>
              <a:gd name="T5" fmla="*/ 2147483647 h 3130"/>
              <a:gd name="T6" fmla="*/ 2147483647 w 5537"/>
              <a:gd name="T7" fmla="*/ 2147483647 h 3130"/>
              <a:gd name="T8" fmla="*/ 2147483647 w 5537"/>
              <a:gd name="T9" fmla="*/ 2147483647 h 3130"/>
              <a:gd name="T10" fmla="*/ 2147483647 w 5537"/>
              <a:gd name="T11" fmla="*/ 0 h 3130"/>
              <a:gd name="T12" fmla="*/ 2147483647 w 5537"/>
              <a:gd name="T13" fmla="*/ 0 h 3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537"/>
              <a:gd name="T22" fmla="*/ 0 h 3130"/>
              <a:gd name="T23" fmla="*/ 5535 w 5537"/>
              <a:gd name="T24" fmla="*/ 3130 h 31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537" h="3130">
                <a:moveTo>
                  <a:pt x="37" y="19"/>
                </a:moveTo>
                <a:cubicBezTo>
                  <a:pt x="23" y="29"/>
                  <a:pt x="10" y="47"/>
                  <a:pt x="4" y="64"/>
                </a:cubicBezTo>
                <a:lnTo>
                  <a:pt x="0" y="120"/>
                </a:lnTo>
                <a:lnTo>
                  <a:pt x="0" y="2976"/>
                </a:lnTo>
                <a:lnTo>
                  <a:pt x="0" y="3036"/>
                </a:lnTo>
                <a:cubicBezTo>
                  <a:pt x="4" y="3056"/>
                  <a:pt x="9" y="3081"/>
                  <a:pt x="22" y="3096"/>
                </a:cubicBezTo>
                <a:cubicBezTo>
                  <a:pt x="35" y="3111"/>
                  <a:pt x="58" y="3123"/>
                  <a:pt x="79" y="3129"/>
                </a:cubicBezTo>
                <a:lnTo>
                  <a:pt x="147" y="3130"/>
                </a:lnTo>
                <a:lnTo>
                  <a:pt x="5537" y="3130"/>
                </a:lnTo>
                <a:lnTo>
                  <a:pt x="5536" y="172"/>
                </a:lnTo>
                <a:lnTo>
                  <a:pt x="5536" y="97"/>
                </a:lnTo>
                <a:cubicBezTo>
                  <a:pt x="5531" y="74"/>
                  <a:pt x="5523" y="49"/>
                  <a:pt x="5506" y="34"/>
                </a:cubicBezTo>
                <a:cubicBezTo>
                  <a:pt x="5489" y="19"/>
                  <a:pt x="5459" y="12"/>
                  <a:pt x="5431" y="7"/>
                </a:cubicBezTo>
                <a:lnTo>
                  <a:pt x="5337" y="6"/>
                </a:lnTo>
                <a:lnTo>
                  <a:pt x="156" y="0"/>
                </a:lnTo>
                <a:lnTo>
                  <a:pt x="88" y="1"/>
                </a:lnTo>
                <a:cubicBezTo>
                  <a:pt x="68" y="4"/>
                  <a:pt x="51" y="9"/>
                  <a:pt x="37" y="19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7" y="2420938"/>
            <a:ext cx="8574087" cy="3455987"/>
          </a:xfrm>
        </p:spPr>
        <p:txBody>
          <a:bodyPr/>
          <a:lstStyle/>
          <a:p>
            <a:pPr marL="1158875" lvl="2" indent="-514350" eaLnBrk="1" hangingPunct="1"/>
            <a:endParaRPr lang="nl-NL" dirty="0" smtClean="0"/>
          </a:p>
          <a:p>
            <a:pPr marL="514350" indent="-514350" eaLnBrk="1" hangingPunct="1">
              <a:buFontTx/>
              <a:buAutoNum type="arabicPeriod"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373220" cy="334392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51402" y="1700808"/>
            <a:ext cx="78488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De </a:t>
            </a:r>
            <a:r>
              <a:rPr lang="nl-NL" sz="3200" dirty="0"/>
              <a:t>toekomst van de maatschappelijke </a:t>
            </a:r>
            <a:r>
              <a:rPr lang="nl-NL" sz="3200" dirty="0" smtClean="0"/>
              <a:t>stage: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Niet langer verplicht maar niet voorbij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Meer scholen dan voorheen bieden </a:t>
            </a:r>
            <a:r>
              <a:rPr lang="nl-NL" dirty="0" err="1" smtClean="0"/>
              <a:t>MaS</a:t>
            </a:r>
            <a:endParaRPr lang="nl-NL" dirty="0" smtClean="0"/>
          </a:p>
          <a:p>
            <a:pPr marL="457200" indent="-457200">
              <a:buFontTx/>
              <a:buChar char="-"/>
            </a:pPr>
            <a:r>
              <a:rPr lang="nl-NL" dirty="0" smtClean="0"/>
              <a:t>Draagt </a:t>
            </a:r>
            <a:r>
              <a:rPr lang="nl-NL" dirty="0" smtClean="0"/>
              <a:t>bij aan participatiesamenleving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Geeft vorm aan ervaringsgericht  leren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ervaren eigen rol in de samenleving 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leren voor een ander iets betekenen  </a:t>
            </a:r>
          </a:p>
          <a:p>
            <a:pPr marL="457200" indent="-457200">
              <a:buFontTx/>
              <a:buChar char="-"/>
            </a:pPr>
            <a:r>
              <a:rPr lang="nl-NL" dirty="0"/>
              <a:t>Organisaties bieden </a:t>
            </a:r>
            <a:r>
              <a:rPr lang="nl-NL" dirty="0" err="1" smtClean="0"/>
              <a:t>MaS</a:t>
            </a:r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54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reeform 7" descr="Penguins"/>
          <p:cNvSpPr>
            <a:spLocks/>
          </p:cNvSpPr>
          <p:nvPr/>
        </p:nvSpPr>
        <p:spPr bwMode="auto">
          <a:xfrm>
            <a:off x="189188" y="1374869"/>
            <a:ext cx="8789987" cy="4968875"/>
          </a:xfrm>
          <a:custGeom>
            <a:avLst/>
            <a:gdLst>
              <a:gd name="T0" fmla="*/ 2147483647 w 5537"/>
              <a:gd name="T1" fmla="*/ 0 h 3130"/>
              <a:gd name="T2" fmla="*/ 0 w 5537"/>
              <a:gd name="T3" fmla="*/ 2147483647 h 3130"/>
              <a:gd name="T4" fmla="*/ 2147483647 w 5537"/>
              <a:gd name="T5" fmla="*/ 2147483647 h 3130"/>
              <a:gd name="T6" fmla="*/ 2147483647 w 5537"/>
              <a:gd name="T7" fmla="*/ 2147483647 h 3130"/>
              <a:gd name="T8" fmla="*/ 2147483647 w 5537"/>
              <a:gd name="T9" fmla="*/ 2147483647 h 3130"/>
              <a:gd name="T10" fmla="*/ 2147483647 w 5537"/>
              <a:gd name="T11" fmla="*/ 0 h 3130"/>
              <a:gd name="T12" fmla="*/ 2147483647 w 5537"/>
              <a:gd name="T13" fmla="*/ 0 h 3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537"/>
              <a:gd name="T22" fmla="*/ 0 h 3130"/>
              <a:gd name="T23" fmla="*/ 5535 w 5537"/>
              <a:gd name="T24" fmla="*/ 3130 h 31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537" h="3130">
                <a:moveTo>
                  <a:pt x="37" y="19"/>
                </a:moveTo>
                <a:cubicBezTo>
                  <a:pt x="23" y="29"/>
                  <a:pt x="10" y="47"/>
                  <a:pt x="4" y="64"/>
                </a:cubicBezTo>
                <a:lnTo>
                  <a:pt x="0" y="120"/>
                </a:lnTo>
                <a:lnTo>
                  <a:pt x="0" y="2976"/>
                </a:lnTo>
                <a:lnTo>
                  <a:pt x="0" y="3036"/>
                </a:lnTo>
                <a:cubicBezTo>
                  <a:pt x="4" y="3056"/>
                  <a:pt x="9" y="3081"/>
                  <a:pt x="22" y="3096"/>
                </a:cubicBezTo>
                <a:cubicBezTo>
                  <a:pt x="35" y="3111"/>
                  <a:pt x="58" y="3123"/>
                  <a:pt x="79" y="3129"/>
                </a:cubicBezTo>
                <a:lnTo>
                  <a:pt x="147" y="3130"/>
                </a:lnTo>
                <a:lnTo>
                  <a:pt x="5537" y="3130"/>
                </a:lnTo>
                <a:lnTo>
                  <a:pt x="5536" y="172"/>
                </a:lnTo>
                <a:lnTo>
                  <a:pt x="5536" y="97"/>
                </a:lnTo>
                <a:cubicBezTo>
                  <a:pt x="5531" y="74"/>
                  <a:pt x="5523" y="49"/>
                  <a:pt x="5506" y="34"/>
                </a:cubicBezTo>
                <a:cubicBezTo>
                  <a:pt x="5489" y="19"/>
                  <a:pt x="5459" y="12"/>
                  <a:pt x="5431" y="7"/>
                </a:cubicBezTo>
                <a:lnTo>
                  <a:pt x="5337" y="6"/>
                </a:lnTo>
                <a:lnTo>
                  <a:pt x="156" y="0"/>
                </a:lnTo>
                <a:lnTo>
                  <a:pt x="88" y="1"/>
                </a:lnTo>
                <a:cubicBezTo>
                  <a:pt x="68" y="4"/>
                  <a:pt x="51" y="9"/>
                  <a:pt x="37" y="19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7" y="2420938"/>
            <a:ext cx="8574087" cy="3455987"/>
          </a:xfrm>
        </p:spPr>
        <p:txBody>
          <a:bodyPr/>
          <a:lstStyle/>
          <a:p>
            <a:pPr marL="1158875" lvl="2" indent="-514350" eaLnBrk="1" hangingPunct="1"/>
            <a:endParaRPr lang="nl-NL" dirty="0" smtClean="0"/>
          </a:p>
          <a:p>
            <a:pPr marL="514350" indent="-514350" eaLnBrk="1" hangingPunct="1">
              <a:buFontTx/>
              <a:buAutoNum type="arabicPeriod"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373220" cy="334392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51402" y="137521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De veranderingen:</a:t>
            </a:r>
            <a:endParaRPr lang="nl-NL" sz="3200" dirty="0" smtClean="0"/>
          </a:p>
          <a:p>
            <a:pPr marL="457200" indent="-457200">
              <a:buFontTx/>
              <a:buChar char="-"/>
            </a:pPr>
            <a:r>
              <a:rPr lang="nl-NL" dirty="0" smtClean="0"/>
              <a:t>Scholen en organisaties moete bewust voor </a:t>
            </a:r>
            <a:r>
              <a:rPr lang="nl-NL" dirty="0" err="1" smtClean="0"/>
              <a:t>MaS</a:t>
            </a:r>
            <a:r>
              <a:rPr lang="nl-NL" dirty="0" smtClean="0"/>
              <a:t> kiezen 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Ondersteuning valt weg 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Financiën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Stage makelaar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Veranderingen in de samenleving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Transities (AWBZ-Wmo)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Terugtredende overheid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Grotere participatie en invloed</a:t>
            </a:r>
          </a:p>
          <a:p>
            <a:pPr marL="914400" lvl="1" indent="-457200">
              <a:buFontTx/>
              <a:buChar char="-"/>
            </a:pPr>
            <a:r>
              <a:rPr lang="nl-NL" dirty="0" smtClean="0"/>
              <a:t>Meer vrijwilligers 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Meerdere</a:t>
            </a:r>
            <a:r>
              <a:rPr lang="nl-NL" dirty="0" smtClean="0"/>
              <a:t> </a:t>
            </a:r>
            <a:r>
              <a:rPr lang="nl-NL" dirty="0" smtClean="0"/>
              <a:t>partijen hebben belang bij </a:t>
            </a:r>
            <a:r>
              <a:rPr lang="nl-NL" dirty="0" err="1" smtClean="0"/>
              <a:t>MaS</a:t>
            </a:r>
            <a:endParaRPr lang="nl-NL" dirty="0" smtClean="0"/>
          </a:p>
          <a:p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088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16632"/>
            <a:ext cx="3120008" cy="1080119"/>
          </a:xfrm>
        </p:spPr>
        <p:txBody>
          <a:bodyPr/>
          <a:lstStyle/>
          <a:p>
            <a:pPr algn="ctr"/>
            <a:r>
              <a:rPr lang="nl-NL" sz="3600" dirty="0" err="1" smtClean="0">
                <a:latin typeface="Calibri" pitchFamily="34" charset="0"/>
              </a:rPr>
              <a:t>MaS</a:t>
            </a:r>
            <a:r>
              <a:rPr lang="nl-NL" sz="3600" dirty="0" smtClean="0">
                <a:latin typeface="Calibri" pitchFamily="34" charset="0"/>
              </a:rPr>
              <a:t> kwadrant</a:t>
            </a:r>
            <a:br>
              <a:rPr lang="nl-NL" sz="3600" dirty="0" smtClean="0">
                <a:latin typeface="Calibri" pitchFamily="34" charset="0"/>
              </a:rPr>
            </a:br>
            <a:r>
              <a:rPr lang="nl-NL" sz="3600" dirty="0" smtClean="0">
                <a:latin typeface="Calibri" pitchFamily="34" charset="0"/>
              </a:rPr>
              <a:t>2014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nl-NL" sz="1600" dirty="0" smtClean="0"/>
          </a:p>
          <a:p>
            <a:pPr>
              <a:lnSpc>
                <a:spcPct val="80000"/>
              </a:lnSpc>
            </a:pPr>
            <a:endParaRPr lang="nl-NL" sz="280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Char char="-"/>
            </a:pPr>
            <a:endParaRPr lang="nl-NL" sz="2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nl-NL" sz="2800" dirty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Char char="-"/>
            </a:pPr>
            <a:endParaRPr lang="nl-NL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nl-NL" sz="2800" dirty="0"/>
          </a:p>
          <a:p>
            <a:pPr>
              <a:lnSpc>
                <a:spcPct val="80000"/>
              </a:lnSpc>
            </a:pPr>
            <a:endParaRPr lang="nl-NL" sz="28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nl-NL" sz="1600" dirty="0" smtClean="0"/>
              <a:t>	</a:t>
            </a:r>
          </a:p>
        </p:txBody>
      </p:sp>
      <p:cxnSp>
        <p:nvCxnSpPr>
          <p:cNvPr id="4" name="Rechte verbindingslijn 3"/>
          <p:cNvCxnSpPr/>
          <p:nvPr/>
        </p:nvCxnSpPr>
        <p:spPr bwMode="auto">
          <a:xfrm>
            <a:off x="4662010" y="2128731"/>
            <a:ext cx="0" cy="115625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Rechte verbindingslijn 8"/>
          <p:cNvCxnSpPr/>
          <p:nvPr/>
        </p:nvCxnSpPr>
        <p:spPr bwMode="auto">
          <a:xfrm>
            <a:off x="1907704" y="3861048"/>
            <a:ext cx="1656184" cy="21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kstvak 9"/>
          <p:cNvSpPr txBox="1"/>
          <p:nvPr/>
        </p:nvSpPr>
        <p:spPr>
          <a:xfrm>
            <a:off x="6156176" y="5170547"/>
            <a:ext cx="2520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instellingen</a:t>
            </a:r>
            <a:r>
              <a:rPr lang="nl-NL" dirty="0" smtClean="0"/>
              <a:t>/</a:t>
            </a:r>
          </a:p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156176" y="2276871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gemeente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7416316" y="3620633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i="1" dirty="0" smtClean="0"/>
              <a:t>Individueel</a:t>
            </a:r>
            <a:endParaRPr lang="nl-NL" sz="1800" i="1" dirty="0"/>
          </a:p>
        </p:txBody>
      </p:sp>
      <p:sp>
        <p:nvSpPr>
          <p:cNvPr id="17" name="Tekstvak 16"/>
          <p:cNvSpPr txBox="1"/>
          <p:nvPr/>
        </p:nvSpPr>
        <p:spPr>
          <a:xfrm>
            <a:off x="1043608" y="2340658"/>
            <a:ext cx="2327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organisaties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1211288" y="5198292"/>
            <a:ext cx="21602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school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3887924" y="58052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i="1" dirty="0" smtClean="0"/>
              <a:t>onderwijs</a:t>
            </a:r>
            <a:endParaRPr lang="nl-NL" sz="1800" i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743908" y="175939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i="1" dirty="0" smtClean="0"/>
              <a:t>samenleving</a:t>
            </a:r>
            <a:endParaRPr lang="nl-NL" sz="1800" i="1" dirty="0"/>
          </a:p>
        </p:txBody>
      </p:sp>
      <p:sp>
        <p:nvSpPr>
          <p:cNvPr id="22" name="Tekstvak 21"/>
          <p:cNvSpPr txBox="1"/>
          <p:nvPr/>
        </p:nvSpPr>
        <p:spPr>
          <a:xfrm>
            <a:off x="59088" y="3678513"/>
            <a:ext cx="177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i="1" dirty="0" smtClean="0"/>
              <a:t>samenwerking</a:t>
            </a:r>
            <a:endParaRPr lang="nl-NL" sz="1800" i="1" dirty="0"/>
          </a:p>
        </p:txBody>
      </p:sp>
      <p:cxnSp>
        <p:nvCxnSpPr>
          <p:cNvPr id="15" name="Rechte verbindingslijn 14"/>
          <p:cNvCxnSpPr/>
          <p:nvPr/>
        </p:nvCxnSpPr>
        <p:spPr bwMode="auto">
          <a:xfrm>
            <a:off x="5760132" y="3863179"/>
            <a:ext cx="1656184" cy="21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Rechte verbindingslijn 20"/>
          <p:cNvCxnSpPr/>
          <p:nvPr/>
        </p:nvCxnSpPr>
        <p:spPr bwMode="auto">
          <a:xfrm>
            <a:off x="4662010" y="4500188"/>
            <a:ext cx="0" cy="13050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Ovaal 6"/>
          <p:cNvSpPr/>
          <p:nvPr/>
        </p:nvSpPr>
        <p:spPr bwMode="auto">
          <a:xfrm>
            <a:off x="3563888" y="3284984"/>
            <a:ext cx="2196244" cy="121520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905926" y="3678513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leerling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4390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z="3600" dirty="0" smtClean="0">
                <a:latin typeface="Calibri" pitchFamily="34" charset="0"/>
              </a:rPr>
              <a:t>Waarom?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4313"/>
            <a:ext cx="8240713" cy="49133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accent2"/>
                </a:solidFill>
                <a:latin typeface="Calibri" pitchFamily="34" charset="0"/>
              </a:rPr>
              <a:t>Scholen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itchFamily="34" charset="0"/>
              </a:rPr>
              <a:t>a</a:t>
            </a:r>
            <a:r>
              <a:rPr lang="nl-NL" sz="2800" dirty="0" smtClean="0">
                <a:latin typeface="Calibri" pitchFamily="34" charset="0"/>
              </a:rPr>
              <a:t>antrekkelijke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competentieontwikkeling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anders leren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beroepenoriëntatie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netwerk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burgerschapsvorming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16548"/>
            <a:ext cx="3960440" cy="208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6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z="3600" smtClean="0">
                <a:latin typeface="Calibri" pitchFamily="34" charset="0"/>
              </a:rPr>
              <a:t>Waarom?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4313"/>
            <a:ext cx="8240713" cy="49133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accent2"/>
                </a:solidFill>
                <a:latin typeface="Calibri" pitchFamily="34" charset="0"/>
              </a:rPr>
              <a:t>Gemeenten</a:t>
            </a:r>
            <a:r>
              <a:rPr lang="nl-NL" sz="2800" dirty="0" smtClean="0">
                <a:latin typeface="Calibri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participatie jongeren vergroten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betrokkenheid tussen jongeren en andere groepen in samenleving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vitaliteit organisaties stimuleren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itchFamily="34" charset="0"/>
              </a:rPr>
              <a:t>voorzieningen in stand </a:t>
            </a:r>
            <a:r>
              <a:rPr lang="nl-NL" sz="2800" dirty="0" smtClean="0">
                <a:latin typeface="Calibri" pitchFamily="34" charset="0"/>
              </a:rPr>
              <a:t>houden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…</a:t>
            </a:r>
            <a:endParaRPr lang="nl-NL" sz="2800" dirty="0">
              <a:latin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 smtClean="0">
              <a:latin typeface="Calibri" pitchFamily="34" charset="0"/>
            </a:endParaRPr>
          </a:p>
          <a:p>
            <a:endParaRPr lang="nl-NL" sz="2800" dirty="0" smtClean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949" y="4149080"/>
            <a:ext cx="3111515" cy="221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z="3600" smtClean="0">
                <a:latin typeface="Calibri" pitchFamily="34" charset="0"/>
              </a:rPr>
              <a:t>Waarom?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4313"/>
            <a:ext cx="8240713" cy="49133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accent2"/>
                </a:solidFill>
                <a:latin typeface="Calibri" pitchFamily="34" charset="0"/>
              </a:rPr>
              <a:t>Organisaties</a:t>
            </a:r>
            <a:r>
              <a:rPr lang="nl-NL" sz="2800" dirty="0" smtClean="0">
                <a:latin typeface="Calibri" pitchFamily="34" charset="0"/>
              </a:rPr>
              <a:t> </a:t>
            </a:r>
            <a:endParaRPr lang="nl-NL" sz="2800" dirty="0">
              <a:latin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werven vrijwilligers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activiteiten bemensen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imago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nieuwe impuls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netwerk vergroten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Interne vernieuwing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…</a:t>
            </a:r>
          </a:p>
          <a:p>
            <a:r>
              <a:rPr lang="nl-NL" sz="2800" dirty="0">
                <a:latin typeface="Calibri" pitchFamily="34" charset="0"/>
              </a:rPr>
              <a:t> </a:t>
            </a:r>
            <a:r>
              <a:rPr lang="nl-NL" sz="2800" dirty="0" smtClean="0">
                <a:latin typeface="Calibri" pitchFamily="34" charset="0"/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009312" cy="256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6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z="3600" dirty="0" smtClean="0">
                <a:latin typeface="Calibri" pitchFamily="34" charset="0"/>
              </a:rPr>
              <a:t>Waarom?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4313"/>
            <a:ext cx="8240713" cy="4913312"/>
          </a:xfrm>
        </p:spPr>
        <p:txBody>
          <a:bodyPr/>
          <a:lstStyle/>
          <a:p>
            <a:r>
              <a:rPr lang="nl-NL" sz="2800" b="1" dirty="0" smtClean="0">
                <a:solidFill>
                  <a:schemeClr val="accent2"/>
                </a:solidFill>
                <a:latin typeface="Calibri" pitchFamily="34" charset="0"/>
              </a:rPr>
              <a:t>Bedrijven/instellingen</a:t>
            </a:r>
            <a:endParaRPr lang="nl-NL" sz="2800" dirty="0">
              <a:latin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Kennis maken met bedrijf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Naamsbekendheid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MVO doelstellingen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itchFamily="34" charset="0"/>
              </a:rPr>
              <a:t>I</a:t>
            </a:r>
            <a:r>
              <a:rPr lang="nl-NL" sz="2800" dirty="0" smtClean="0">
                <a:latin typeface="Calibri" pitchFamily="34" charset="0"/>
              </a:rPr>
              <a:t>mago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…</a:t>
            </a:r>
          </a:p>
          <a:p>
            <a:endParaRPr lang="nl-NL" sz="2800" dirty="0" smtClean="0">
              <a:latin typeface="Calibri" pitchFamily="34" charset="0"/>
            </a:endParaRPr>
          </a:p>
        </p:txBody>
      </p:sp>
      <p:pic>
        <p:nvPicPr>
          <p:cNvPr id="5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3088343" cy="173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5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Hoe 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1" dirty="0" smtClean="0">
                <a:solidFill>
                  <a:schemeClr val="accent2"/>
                </a:solidFill>
                <a:latin typeface="Calibri" pitchFamily="34" charset="0"/>
              </a:rPr>
              <a:t>Vormen van </a:t>
            </a:r>
            <a:r>
              <a:rPr lang="nl-NL" sz="2800" b="1" dirty="0" err="1" smtClean="0">
                <a:solidFill>
                  <a:schemeClr val="accent2"/>
                </a:solidFill>
                <a:latin typeface="Calibri" pitchFamily="34" charset="0"/>
              </a:rPr>
              <a:t>MaS</a:t>
            </a:r>
            <a:r>
              <a:rPr lang="nl-NL" sz="2800" b="1" dirty="0" smtClean="0">
                <a:solidFill>
                  <a:schemeClr val="accent2"/>
                </a:solidFill>
                <a:latin typeface="Calibri" pitchFamily="34" charset="0"/>
              </a:rPr>
              <a:t> in en rond de kerk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Individuele stage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Interne stage </a:t>
            </a:r>
            <a:endParaRPr lang="nl-NL" sz="2800" dirty="0" smtClean="0">
              <a:latin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Lijnstage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Blokstage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itchFamily="34" charset="0"/>
              </a:rPr>
              <a:t>Themastage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TLESLID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TLESLID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TLESLIDE" val="1"/>
</p:tagLst>
</file>

<file path=ppt/theme/theme1.xml><?xml version="1.0" encoding="utf-8"?>
<a:theme xmlns:a="http://schemas.openxmlformats.org/drawingml/2006/main" name="Movisie template">
  <a:themeElements>
    <a:clrScheme name="Movisie template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template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visie print">
  <a:themeElements>
    <a:clrScheme name="Movisie print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pr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print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visie more">
  <a:themeElements>
    <a:clrScheme name="Movisie more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mo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more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visie more print">
  <a:themeElements>
    <a:clrScheme name="Movisie more print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more pr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more print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Movisie template</Template>
  <TotalTime>1027</TotalTime>
  <Words>253</Words>
  <Application>Microsoft Office PowerPoint</Application>
  <PresentationFormat>Diavoorstelling (4:3)</PresentationFormat>
  <Paragraphs>112</Paragraphs>
  <Slides>12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Movisie template</vt:lpstr>
      <vt:lpstr>Movisie print</vt:lpstr>
      <vt:lpstr>Movisie more</vt:lpstr>
      <vt:lpstr>Movisie more print</vt:lpstr>
      <vt:lpstr>De toekomst van de maatschappelijke stage</vt:lpstr>
      <vt:lpstr> </vt:lpstr>
      <vt:lpstr> </vt:lpstr>
      <vt:lpstr>MaS kwadrant 2014</vt:lpstr>
      <vt:lpstr>Waarom?</vt:lpstr>
      <vt:lpstr>Waarom?</vt:lpstr>
      <vt:lpstr>Waarom?</vt:lpstr>
      <vt:lpstr>Waarom?</vt:lpstr>
      <vt:lpstr>Hoe ?</vt:lpstr>
      <vt:lpstr>Jongeren participatie </vt:lpstr>
      <vt:lpstr>Eigen organisatie</vt:lpstr>
      <vt:lpstr>Discussie </vt:lpstr>
    </vt:vector>
  </TitlesOfParts>
  <Company>Sekondant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Werkatelier MaS in transitie</dc:title>
  <dc:creator>Charlotte Hanzon</dc:creator>
  <cp:keywords>False</cp:keywords>
  <cp:lastModifiedBy>Ronald Hetem</cp:lastModifiedBy>
  <cp:revision>68</cp:revision>
  <cp:lastPrinted>2014-05-13T19:29:35Z</cp:lastPrinted>
  <dcterms:created xsi:type="dcterms:W3CDTF">2012-11-16T08:17:47Z</dcterms:created>
  <dcterms:modified xsi:type="dcterms:W3CDTF">2014-05-14T07:37:51Z</dcterms:modified>
  <cp:category>Presentatie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ype">
    <vt:lpwstr>Movisie</vt:lpwstr>
  </property>
</Properties>
</file>